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442" r:id="rId3"/>
    <p:sldId id="443" r:id="rId4"/>
    <p:sldId id="435" r:id="rId5"/>
    <p:sldId id="439" r:id="rId6"/>
    <p:sldId id="441" r:id="rId7"/>
    <p:sldId id="434" r:id="rId8"/>
    <p:sldId id="448" r:id="rId9"/>
    <p:sldId id="445" r:id="rId10"/>
    <p:sldId id="450" r:id="rId11"/>
    <p:sldId id="449" r:id="rId12"/>
    <p:sldId id="446" r:id="rId13"/>
    <p:sldId id="447" r:id="rId14"/>
    <p:sldId id="437" r:id="rId15"/>
    <p:sldId id="289" r:id="rId16"/>
  </p:sldIdLst>
  <p:sldSz cx="9144000" cy="5143500" type="screen16x9"/>
  <p:notesSz cx="9872663" cy="6797675"/>
  <p:embeddedFontLst>
    <p:embeddedFont>
      <p:font typeface="HY강M" panose="020B0600000101010101" charset="-127"/>
      <p:regular r:id="rId18"/>
    </p:embeddedFont>
    <p:embeddedFont>
      <p:font typeface="Yoon 윤고딕 520_TT" panose="020B0600000101010101" charset="-127"/>
      <p:regular r:id="rId19"/>
    </p:embeddedFont>
    <p:embeddedFont>
      <p:font typeface="Yoon 윤고딕 540_TT" panose="020B0600000101010101" charset="-127"/>
      <p:regular r:id="rId20"/>
    </p:embeddedFont>
    <p:embeddedFont>
      <p:font typeface="Yoon 윤명조 520_TT" panose="020B0600000101010101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한컴 윤고딕 250" panose="02020603020101020101" pitchFamily="18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46" d="100"/>
          <a:sy n="146" d="100"/>
        </p:scale>
        <p:origin x="2190" y="11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hrehfdl/KB_Financial/tree/master/Word2vec+XGBoos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Lee.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J. H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Word2vec + XGBoost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청와대 국민 청원 데이터 카테고리 분류하기ㅣ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청와대 국민청원에 대한 이미지 검색결과">
            <a:extLst>
              <a:ext uri="{FF2B5EF4-FFF2-40B4-BE49-F238E27FC236}">
                <a16:creationId xmlns:a16="http://schemas.microsoft.com/office/drawing/2014/main" id="{CF350C2A-EB9B-4C8C-8F33-15726147B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273" y="627534"/>
            <a:ext cx="5195455" cy="2944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Text_to_vector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변환하기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AC01B87C-1016-481D-802A-6C5E7A3A51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3971230"/>
              </p:ext>
            </p:extLst>
          </p:nvPr>
        </p:nvGraphicFramePr>
        <p:xfrm>
          <a:off x="833771" y="202800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C151FA8B-20C0-41EB-AF0B-DF2033F6C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7986050"/>
              </p:ext>
            </p:extLst>
          </p:nvPr>
        </p:nvGraphicFramePr>
        <p:xfrm>
          <a:off x="4869195" y="2914515"/>
          <a:ext cx="3441035" cy="253288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5.66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-4.97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-0.525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-2.935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16F4C9D7-1B9B-4546-BA86-96D1407D2FB5}"/>
              </a:ext>
            </a:extLst>
          </p:cNvPr>
          <p:cNvCxnSpPr>
            <a:cxnSpLocks/>
            <a:stCxn id="20" idx="3"/>
            <a:endCxn id="26" idx="1"/>
          </p:cNvCxnSpPr>
          <p:nvPr/>
        </p:nvCxnSpPr>
        <p:spPr>
          <a:xfrm>
            <a:off x="4274806" y="3041159"/>
            <a:ext cx="5943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5F066225-4683-4426-8C72-D35C8382DDBC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1D87083-6602-46E8-8A86-EE99CE4D747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E7B86DA-ECE5-45FA-9082-29771E50946F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B892C881-5E4B-45AB-B4F6-D8B0EE6FAB59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20324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Text_to_vector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변환하기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3060341" y="2607479"/>
            <a:ext cx="3023318" cy="9003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text_to_vector(text_list, model, num_features):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2</a:t>
            </a:r>
            <a:r>
              <a:rPr lang="ko-KR" altLang="en-US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차원의 텍스트 </a:t>
            </a: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</a:t>
            </a:r>
            <a:r>
              <a:rPr lang="ko-KR" altLang="en-US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를 </a:t>
            </a: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</a:t>
            </a:r>
            <a:r>
              <a:rPr lang="ko-KR" altLang="en-US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차원 </a:t>
            </a: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만든다</a:t>
            </a: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  <a:b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</a:br>
            <a:endParaRPr lang="en-US" altLang="ko-KR" sz="9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word_embedding_vector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82FDC5A-EC88-46D8-A194-D65BCE35D4AB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088E5CA-A516-47FA-B606-C3B9AB9BBE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3B7517-F058-4DF1-A327-0B9A4BBA618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A7E07A4E-08D7-4282-97D2-A8EB990315D9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75958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Build_model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분류 모델 만들기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3347865" y="2616843"/>
            <a:ext cx="2448271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build_model(train_x,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train_y):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XGBoost 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학습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model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56C825F-A692-4953-868C-9BDE6375A0BC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6BC6601-565E-4D85-93BC-EC4AD7347E5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2B8AD0F-7C6E-4445-9933-054BEA670B3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BCE2FA73-26BD-4CA3-80AD-D9BBFBBB605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903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Evaluate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데이터를 적용해서 성능 평가하기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782569" y="2643193"/>
            <a:ext cx="3578862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def evaluate(test_x, test_y, model):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predictions = model.predict(test_x)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print(classification_report(test_y, predictions))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79EE13B-98C7-4BFE-974A-6028D5CE6A40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2F9458-FBA3-4837-B0F3-3AA54A2DF2F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0CD0090-E627-49EA-8D29-E91FC461076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9B755850-30E6-4079-91DE-B92A2495359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26546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결과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138B606-7865-49D2-B143-C2A164C99C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29B9C4B-A4D1-4A24-9808-C3276E5D46C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32879E-3759-4A5F-BFDE-978D52B1B0B6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54CEB109-A7FD-446C-AC05-F668FB327AE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11EEE8C6-0FE0-47E6-8482-9FE7C5A19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437" y="1933550"/>
            <a:ext cx="3667125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49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목적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110227" y="2427734"/>
            <a:ext cx="4923547" cy="12209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목표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청와대 국민 청원 데이터 카테고리 분류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입력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문재인 대통령님 시장감시위원장 인선과 관련해 금융위원회 낙하산 인사를 즉각 중단하십시요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출력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경제민주화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A6253CC-6723-48A7-92ED-E3286D7DBA6C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92F9179-85CF-4A81-9CDF-95E374DE7E1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10F7694-09A6-43F4-8DDA-30441828F69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39F5ADFF-0D4B-4699-917F-38D65AE958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247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때 해야 할 일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6A898494-47DB-478F-A8E5-3D9B39BB2618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AA2D4F1-0193-48B1-A451-63E5114E107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8C99B95-F765-4BC2-B34F-BFDE62110C5A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B1DDE08D-6A46-4C76-B440-324802FCD5D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370B17E4-44B5-464D-A505-05AC25E0026B}"/>
              </a:ext>
            </a:extLst>
          </p:cNvPr>
          <p:cNvSpPr txBox="1"/>
          <p:nvPr/>
        </p:nvSpPr>
        <p:spPr>
          <a:xfrm>
            <a:off x="3449249" y="1751172"/>
            <a:ext cx="2245502" cy="23751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통계 분석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시각화하기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길이에 대한 통계값 구하기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알고리즘 구현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Load data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Text to vector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Build model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Evaluate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048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6635148"/>
              </p:ext>
            </p:extLst>
          </p:nvPr>
        </p:nvGraphicFramePr>
        <p:xfrm>
          <a:off x="405280" y="2467342"/>
          <a:ext cx="8333440" cy="113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68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04168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04168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04168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  <a:gridCol w="1041680">
                  <a:extLst>
                    <a:ext uri="{9D8B030D-6E8A-4147-A177-3AD203B41FA5}">
                      <a16:colId xmlns:a16="http://schemas.microsoft.com/office/drawing/2014/main" val="1894246752"/>
                    </a:ext>
                  </a:extLst>
                </a:gridCol>
                <a:gridCol w="1041680">
                  <a:extLst>
                    <a:ext uri="{9D8B030D-6E8A-4147-A177-3AD203B41FA5}">
                      <a16:colId xmlns:a16="http://schemas.microsoft.com/office/drawing/2014/main" val="1655329028"/>
                    </a:ext>
                  </a:extLst>
                </a:gridCol>
                <a:gridCol w="1041680">
                  <a:extLst>
                    <a:ext uri="{9D8B030D-6E8A-4147-A177-3AD203B41FA5}">
                      <a16:colId xmlns:a16="http://schemas.microsoft.com/office/drawing/2014/main" val="1437789506"/>
                    </a:ext>
                  </a:extLst>
                </a:gridCol>
                <a:gridCol w="1041680">
                  <a:extLst>
                    <a:ext uri="{9D8B030D-6E8A-4147-A177-3AD203B41FA5}">
                      <a16:colId xmlns:a16="http://schemas.microsoft.com/office/drawing/2014/main" val="24292199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경제민주화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교통</a:t>
                      </a: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/</a:t>
                      </a: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건축</a:t>
                      </a: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/</a:t>
                      </a: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국토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보건복지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육아</a:t>
                      </a: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/</a:t>
                      </a: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교육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인권</a:t>
                      </a: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/</a:t>
                      </a: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성평등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일자리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정치개혁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1343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1423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1178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000" u="none" strike="noStrike" kern="1200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+mn-cs"/>
                          <a:sym typeface="Arial"/>
                        </a:rPr>
                        <a:t>927</a:t>
                      </a:r>
                      <a:endParaRPr lang="ko-KR" altLang="en-US" sz="1000" u="none" strike="noStrike" kern="1200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dk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+mn-cs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000" u="none" strike="noStrike" kern="1200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+mn-cs"/>
                          <a:sym typeface="Arial"/>
                        </a:rPr>
                        <a:t>1315</a:t>
                      </a:r>
                      <a:endParaRPr lang="ko-KR" altLang="en-US" sz="1000" u="none" strike="noStrike" kern="1200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dk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+mn-cs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000" u="none" strike="noStrike" kern="1200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+mn-cs"/>
                          <a:sym typeface="Arial"/>
                        </a:rPr>
                        <a:t>1406</a:t>
                      </a:r>
                      <a:endParaRPr lang="ko-KR" altLang="en-US" sz="1000" u="none" strike="noStrike" kern="1200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dk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+mn-cs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000" u="none" strike="noStrike" kern="1200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+mn-cs"/>
                          <a:sym typeface="Arial"/>
                        </a:rPr>
                        <a:t>3094</a:t>
                      </a:r>
                      <a:endParaRPr lang="ko-KR" altLang="en-US" sz="1000" u="none" strike="noStrike" kern="1200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dk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+mn-cs"/>
                        <a:sym typeface="Arial"/>
                      </a:endParaRPr>
                    </a:p>
                  </a:txBody>
                  <a:tcPr marL="178191" marR="178191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152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142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141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000" u="none" strike="noStrike" kern="1200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+mn-cs"/>
                          <a:sym typeface="Arial"/>
                        </a:rPr>
                        <a:t>93</a:t>
                      </a:r>
                      <a:endParaRPr lang="ko-KR" altLang="en-US" sz="1000" u="none" strike="noStrike" kern="1200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dk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+mn-cs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000" u="none" strike="noStrike" kern="1200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+mn-cs"/>
                          <a:sym typeface="Arial"/>
                        </a:rPr>
                        <a:t>144</a:t>
                      </a:r>
                      <a:endParaRPr lang="ko-KR" altLang="en-US" sz="1000" u="none" strike="noStrike" kern="1200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dk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+mn-cs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000" u="none" strike="noStrike" kern="1200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+mn-cs"/>
                          <a:sym typeface="Arial"/>
                        </a:rPr>
                        <a:t>148</a:t>
                      </a:r>
                      <a:endParaRPr lang="ko-KR" altLang="en-US" sz="1000" u="none" strike="noStrike" kern="1200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dk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+mn-cs"/>
                        <a:sym typeface="Arial"/>
                      </a:endParaRPr>
                    </a:p>
                  </a:txBody>
                  <a:tcPr marL="178191" marR="178191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000" u="none" strike="noStrike" kern="1200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dk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+mn-cs"/>
                          <a:sym typeface="Arial"/>
                        </a:rPr>
                        <a:t>338</a:t>
                      </a:r>
                      <a:endParaRPr lang="ko-KR" altLang="en-US" sz="1000" u="none" strike="noStrike" kern="1200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dk1"/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+mn-cs"/>
                        <a:sym typeface="Arial"/>
                      </a:endParaRPr>
                    </a:p>
                  </a:txBody>
                  <a:tcPr marL="178191" marR="178191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</a:t>
            </a:r>
            <a:r>
              <a:rPr lang="en-US" altLang="ko-KR" sz="800">
                <a:hlinkClick r:id="rId2"/>
              </a:rPr>
              <a:t>https://github.com/vhrehfdl/KB_Financial/tree/master/Word2vec%2BXGBoost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C05AF5C-1770-47C3-9E11-81F6FB57DCD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3477291-6EF6-4DF2-B3D2-D94406F67540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4A1720E-1705-45E3-8BE9-662383A4B080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B65B8497-0070-4897-9D7B-59BC1101A750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category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분포표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0981A90-AC53-42F7-A663-8658D351F54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96A4AC-C904-4D35-89D2-993B58FB52A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7852C53-DE44-4850-8CB3-A4C4C20D5426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511C6B25-FF2D-4332-B10A-339E38CFD740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DA425A4-DA61-4CB6-8722-2723F62AB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537" y="1736948"/>
            <a:ext cx="58769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359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길이에 대한 통계값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80B5C4-C746-4394-98C0-D50F52595579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84C6E9A-0F5B-47A1-A5CE-170F158C2EED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A500BD-49FF-4320-A9C2-96B5A810FCAD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EA09C8B-B9F9-4A4F-8E54-1767D7AB8AF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561B7560-EBD6-4811-96A3-826C6C3238F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B3883B3-0C57-4A1E-9F7F-68E6D31D2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037" y="2538586"/>
            <a:ext cx="2447925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30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Load data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불러오기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3168460" y="2499742"/>
            <a:ext cx="2807081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load_data(train_dir, test_dir):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  <a:r>
              <a:rPr lang="fr-FR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= pd.read_csv(train_dir)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train_x, train_y, test_x, test_y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C120EA4-83E7-4BE9-9A22-92EEB6E3DDF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FFAD9E0-8412-42C8-AD52-F6E19EEE3CE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8FB42A3-0CFD-41AC-B704-27C7EF5CAA5E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9669E432-440C-4D13-AAAE-79B622D14C8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 preprocessing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문장의 명사만 추출해 데이터 전처리 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3005826" y="2477245"/>
            <a:ext cx="3132348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data_preprocessing(text_list):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konlpy 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형태소 분석기를 사용해서 문장의 명사만 추출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temp_list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D45CFFD-042C-41DF-8C7D-23D58D587F30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12C95C-4E82-49EB-8E41-F869FC9531B0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B6D3A35-397B-43A1-9939-68C45CACA029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FA8CE44-AAC1-44C6-B91B-54E272E4955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74080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Text_to_vector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변환하기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B35894B8-8F0E-4990-BDA7-E6F3FC1C79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5818295"/>
              </p:ext>
            </p:extLst>
          </p:nvPr>
        </p:nvGraphicFramePr>
        <p:xfrm>
          <a:off x="4865717" y="203178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314E35A9-EF2D-4490-ACA1-3B5A085E3F74}"/>
              </a:ext>
            </a:extLst>
          </p:cNvPr>
          <p:cNvCxnSpPr>
            <a:cxnSpLocks/>
            <a:stCxn id="23" idx="3"/>
            <a:endCxn id="14" idx="1"/>
          </p:cNvCxnSpPr>
          <p:nvPr/>
        </p:nvCxnSpPr>
        <p:spPr>
          <a:xfrm>
            <a:off x="4176839" y="3044939"/>
            <a:ext cx="6888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F3D1ECD-5C1E-4912-A1C2-CBD58A2DB9A7}"/>
              </a:ext>
            </a:extLst>
          </p:cNvPr>
          <p:cNvSpPr txBox="1"/>
          <p:nvPr/>
        </p:nvSpPr>
        <p:spPr>
          <a:xfrm>
            <a:off x="539552" y="2778551"/>
            <a:ext cx="3637287" cy="5327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문재인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대통령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시장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감시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위원장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인선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관련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금융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위원회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낙하산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인사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즉각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중단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']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5098ECD-6D34-469C-89D7-5C951118F52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D3B8C48-5B31-4DDC-8081-D21E52BA071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 + XGBoost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E0EE7C8-FB81-4F32-BE50-9710B2A74E3E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ㅣ청와대 국민 청원 데이터 카테고리 분류하기ㅣ</a:t>
              </a: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FA6F0201-75F9-4993-A2B3-0FE94AE2FB3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6854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41042</TotalTime>
  <Words>723</Words>
  <Application>Microsoft Office PowerPoint</Application>
  <PresentationFormat>화면 슬라이드 쇼(16:9)</PresentationFormat>
  <Paragraphs>227</Paragraphs>
  <Slides>15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맑은 고딕</vt:lpstr>
      <vt:lpstr>Yoon 윤명조 520_TT</vt:lpstr>
      <vt:lpstr>한컴 윤고딕 250</vt:lpstr>
      <vt:lpstr>-윤고딕310</vt:lpstr>
      <vt:lpstr>HY강M</vt:lpstr>
      <vt:lpstr>Arial</vt:lpstr>
      <vt:lpstr>Yoon 윤고딕 520_TT</vt:lpstr>
      <vt:lpstr>Yoon 윤고딕 540_TT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정훈 이</cp:lastModifiedBy>
  <cp:revision>619</cp:revision>
  <cp:lastPrinted>2019-03-13T04:17:53Z</cp:lastPrinted>
  <dcterms:created xsi:type="dcterms:W3CDTF">2014-11-02T09:10:55Z</dcterms:created>
  <dcterms:modified xsi:type="dcterms:W3CDTF">2019-10-09T07:41:07Z</dcterms:modified>
</cp:coreProperties>
</file>